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1" r:id="rId6"/>
    <p:sldId id="260" r:id="rId7"/>
    <p:sldId id="264" r:id="rId8"/>
    <p:sldId id="265" r:id="rId9"/>
    <p:sldId id="268" r:id="rId10"/>
    <p:sldId id="270" r:id="rId11"/>
    <p:sldId id="266" r:id="rId12"/>
    <p:sldId id="271" r:id="rId13"/>
    <p:sldId id="272" r:id="rId14"/>
    <p:sldId id="275" r:id="rId15"/>
    <p:sldId id="276"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89" r:id="rId31"/>
    <p:sldId id="291" r:id="rId32"/>
    <p:sldId id="262"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1"/>
    <p:restoredTop sz="94831"/>
  </p:normalViewPr>
  <p:slideViewPr>
    <p:cSldViewPr snapToGrid="0">
      <p:cViewPr>
        <p:scale>
          <a:sx n="210" d="100"/>
          <a:sy n="210" d="100"/>
        </p:scale>
        <p:origin x="5384" y="2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68213-CF80-E547-899F-11C12FF5807A}"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EEED0-01C2-4546-A284-76C63BC6CBB1}" type="slidenum">
              <a:rPr lang="en-US" smtClean="0"/>
              <a:t>‹#›</a:t>
            </a:fld>
            <a:endParaRPr lang="en-US"/>
          </a:p>
        </p:txBody>
      </p:sp>
    </p:spTree>
    <p:extLst>
      <p:ext uri="{BB962C8B-B14F-4D97-AF65-F5344CB8AC3E}">
        <p14:creationId xmlns:p14="http://schemas.microsoft.com/office/powerpoint/2010/main" val="292940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13</a:t>
            </a:fld>
            <a:endParaRPr lang="en-US"/>
          </a:p>
        </p:txBody>
      </p:sp>
    </p:spTree>
    <p:extLst>
      <p:ext uri="{BB962C8B-B14F-4D97-AF65-F5344CB8AC3E}">
        <p14:creationId xmlns:p14="http://schemas.microsoft.com/office/powerpoint/2010/main" val="17750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lstStyle/>
          <a:p>
            <a:r>
              <a:rPr lang="en-US" dirty="0"/>
              <a:t>Hack-a-thon </a:t>
            </a:r>
            <a:br>
              <a:rPr lang="en-US" dirty="0"/>
            </a:br>
            <a:r>
              <a:rPr lang="en-US" dirty="0"/>
              <a:t>for good</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3"/>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7813E8-1EF6-D100-C7E1-7C985F69FE79}"/>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7DD81-2E22-0A36-84AF-3A0404E9A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17FFDA-FE9A-93C1-16AE-5BB4425FDE08}"/>
              </a:ext>
            </a:extLst>
          </p:cNvPr>
          <p:cNvSpPr txBox="1"/>
          <p:nvPr/>
        </p:nvSpPr>
        <p:spPr>
          <a:xfrm>
            <a:off x="3724100" y="3044279"/>
            <a:ext cx="4832071" cy="769441"/>
          </a:xfrm>
          <a:prstGeom prst="rect">
            <a:avLst/>
          </a:prstGeom>
          <a:noFill/>
        </p:spPr>
        <p:txBody>
          <a:bodyPr wrap="square" rtlCol="0">
            <a:spAutoFit/>
          </a:bodyPr>
          <a:lstStyle/>
          <a:p>
            <a:pPr algn="ctr"/>
            <a:r>
              <a:rPr lang="en-US" sz="4400" dirty="0"/>
              <a:t>Reverse Direction</a:t>
            </a:r>
          </a:p>
        </p:txBody>
      </p:sp>
      <p:cxnSp>
        <p:nvCxnSpPr>
          <p:cNvPr id="4" name="Straight Connector 3">
            <a:extLst>
              <a:ext uri="{FF2B5EF4-FFF2-40B4-BE49-F238E27FC236}">
                <a16:creationId xmlns:a16="http://schemas.microsoft.com/office/drawing/2014/main" id="{5CED02C3-882D-DD9C-9ECF-2A9C51F1B37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53025-B2F5-D9C8-73B9-7B1A75FC0941}"/>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62DF45-DC2D-860F-99CE-8384B1F51D2B}"/>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
        <p:nvSpPr>
          <p:cNvPr id="3" name="Google Shape;607;p46">
            <a:extLst>
              <a:ext uri="{FF2B5EF4-FFF2-40B4-BE49-F238E27FC236}">
                <a16:creationId xmlns:a16="http://schemas.microsoft.com/office/drawing/2014/main" id="{EFC9B9C9-83E8-9482-A960-47D338090799}"/>
              </a:ext>
            </a:extLst>
          </p:cNvPr>
          <p:cNvSpPr/>
          <p:nvPr/>
        </p:nvSpPr>
        <p:spPr>
          <a:xfrm>
            <a:off x="3493989" y="4654997"/>
            <a:ext cx="1312632" cy="138999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ight Arrow 6">
            <a:extLst>
              <a:ext uri="{FF2B5EF4-FFF2-40B4-BE49-F238E27FC236}">
                <a16:creationId xmlns:a16="http://schemas.microsoft.com/office/drawing/2014/main" id="{57917649-D7EA-1896-8899-42433DB32B18}"/>
              </a:ext>
            </a:extLst>
          </p:cNvPr>
          <p:cNvSpPr/>
          <p:nvPr/>
        </p:nvSpPr>
        <p:spPr>
          <a:xfrm>
            <a:off x="5220958" y="4889798"/>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FE4795-B6C5-3F22-6C16-AEE495178678}"/>
              </a:ext>
            </a:extLst>
          </p:cNvPr>
          <p:cNvPicPr>
            <a:picLocks noChangeAspect="1"/>
          </p:cNvPicPr>
          <p:nvPr/>
        </p:nvPicPr>
        <p:blipFill>
          <a:blip r:embed="rId2"/>
          <a:stretch>
            <a:fillRect/>
          </a:stretch>
        </p:blipFill>
        <p:spPr>
          <a:xfrm>
            <a:off x="6367462" y="4529402"/>
            <a:ext cx="1488116" cy="1412577"/>
          </a:xfrm>
          <a:prstGeom prst="rect">
            <a:avLst/>
          </a:prstGeom>
        </p:spPr>
      </p:pic>
      <p:sp>
        <p:nvSpPr>
          <p:cNvPr id="10" name="Right Arrow 9">
            <a:extLst>
              <a:ext uri="{FF2B5EF4-FFF2-40B4-BE49-F238E27FC236}">
                <a16:creationId xmlns:a16="http://schemas.microsoft.com/office/drawing/2014/main" id="{B3B3A73D-42C6-2EFF-4628-8B0EFF820541}"/>
              </a:ext>
            </a:extLst>
          </p:cNvPr>
          <p:cNvSpPr/>
          <p:nvPr/>
        </p:nvSpPr>
        <p:spPr>
          <a:xfrm rot="10800000">
            <a:off x="5149520" y="4878506"/>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57E1-DC54-3E67-08CC-56EC6E9F4426}"/>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D69B7293-451A-4DEC-4298-42E1C4AFEC07}"/>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8F3CBCC2-2A86-A570-80C5-590BBC0932FC}"/>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45B93A3-6CF0-81AA-CEEF-35972BF3905C}"/>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8729-39E2-E113-CC7B-EDFB0E25233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CD94A82-3DED-C350-F164-4554BA23F459}"/>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9F1740D2-EA80-2BA3-3DDA-A1CCA951CF94}"/>
              </a:ext>
            </a:extLst>
          </p:cNvPr>
          <p:cNvPicPr>
            <a:picLocks noChangeAspect="1"/>
          </p:cNvPicPr>
          <p:nvPr/>
        </p:nvPicPr>
        <p:blipFill>
          <a:blip r:embed="rId2"/>
          <a:stretch>
            <a:fillRect/>
          </a:stretch>
        </p:blipFill>
        <p:spPr>
          <a:xfrm>
            <a:off x="0" y="-3543300"/>
            <a:ext cx="12192000" cy="73885360"/>
          </a:xfrm>
          <a:prstGeom prst="rect">
            <a:avLst/>
          </a:prstGeom>
        </p:spPr>
      </p:pic>
      <p:sp>
        <p:nvSpPr>
          <p:cNvPr id="6" name="Rectangle 5">
            <a:extLst>
              <a:ext uri="{FF2B5EF4-FFF2-40B4-BE49-F238E27FC236}">
                <a16:creationId xmlns:a16="http://schemas.microsoft.com/office/drawing/2014/main" id="{513189BF-0A26-A27B-3907-8095F8B8D45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3C356E1-C3F8-38FA-6E84-16E3D0C48158}"/>
              </a:ext>
            </a:extLst>
          </p:cNvPr>
          <p:cNvSpPr/>
          <p:nvPr/>
        </p:nvSpPr>
        <p:spPr>
          <a:xfrm>
            <a:off x="0" y="-1657333"/>
            <a:ext cx="12192000" cy="6465417"/>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63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9C9F5B-B473-BFB0-52F0-84B1E4703C4B}"/>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45D5116-7D57-E7A9-7C9D-BC6E3AEAA85B}"/>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0224416-B336-BF04-B82A-2993C2C5422E}"/>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E09D790-AD29-895A-3F08-32C68EDC596D}"/>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4EBF0316-6F11-A11A-8598-E6811338BD1A}"/>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spTree>
    <p:extLst>
      <p:ext uri="{BB962C8B-B14F-4D97-AF65-F5344CB8AC3E}">
        <p14:creationId xmlns:p14="http://schemas.microsoft.com/office/powerpoint/2010/main" val="159871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26F5-D208-0E2F-1CD0-07737266DE8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4EEBA9-5ACA-8D66-3035-BE0791CBEBC3}"/>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C22033F-FC83-9503-489F-E0BDAC551447}"/>
              </a:ext>
            </a:extLst>
          </p:cNvPr>
          <p:cNvPicPr>
            <a:picLocks noChangeAspect="1"/>
          </p:cNvPicPr>
          <p:nvPr/>
        </p:nvPicPr>
        <p:blipFill>
          <a:blip r:embed="rId2"/>
          <a:stretch>
            <a:fillRect/>
          </a:stretch>
        </p:blipFill>
        <p:spPr>
          <a:xfrm>
            <a:off x="0" y="-4566702"/>
            <a:ext cx="12192000" cy="73885360"/>
          </a:xfrm>
          <a:prstGeom prst="rect">
            <a:avLst/>
          </a:prstGeom>
        </p:spPr>
      </p:pic>
      <p:sp>
        <p:nvSpPr>
          <p:cNvPr id="6" name="Rectangle 5">
            <a:extLst>
              <a:ext uri="{FF2B5EF4-FFF2-40B4-BE49-F238E27FC236}">
                <a16:creationId xmlns:a16="http://schemas.microsoft.com/office/drawing/2014/main" id="{1A06720F-DB03-67BD-92BE-3BA4C557F22D}"/>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0E83AF-76F5-1A50-7878-331944E6CE94}"/>
              </a:ext>
            </a:extLst>
          </p:cNvPr>
          <p:cNvSpPr/>
          <p:nvPr/>
        </p:nvSpPr>
        <p:spPr>
          <a:xfrm>
            <a:off x="0" y="-1657333"/>
            <a:ext cx="12192000" cy="7561571"/>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42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F24B1D-F8FB-55F1-B1AD-809774F5EEB2}"/>
              </a:ext>
            </a:extLst>
          </p:cNvPr>
          <p:cNvSpPr txBox="1"/>
          <p:nvPr/>
        </p:nvSpPr>
        <p:spPr>
          <a:xfrm>
            <a:off x="4516916" y="3073706"/>
            <a:ext cx="2512547" cy="769441"/>
          </a:xfrm>
          <a:prstGeom prst="rect">
            <a:avLst/>
          </a:prstGeom>
          <a:noFill/>
        </p:spPr>
        <p:txBody>
          <a:bodyPr wrap="none" rtlCol="0">
            <a:spAutoFit/>
          </a:bodyPr>
          <a:lstStyle/>
          <a:p>
            <a:r>
              <a:rPr lang="en-US" sz="4400" dirty="0"/>
              <a:t>The event</a:t>
            </a:r>
          </a:p>
        </p:txBody>
      </p:sp>
    </p:spTree>
    <p:extLst>
      <p:ext uri="{BB962C8B-B14F-4D97-AF65-F5344CB8AC3E}">
        <p14:creationId xmlns:p14="http://schemas.microsoft.com/office/powerpoint/2010/main" val="160096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936B1-8860-AA2C-2736-913D518A72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C197C8-68CE-18A4-23FA-E274D5C4E65F}"/>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AEAE19C-82FC-E5D5-E04C-53C3751F5DCF}"/>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3C93A46-EC4D-2CC5-39A0-073176B2BE03}"/>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0ADED3-FD6C-5CB9-94D6-1D11A9660C47}"/>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8C7E5873-66CF-2B4C-A500-93FD51907D06}"/>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cxnSp>
        <p:nvCxnSpPr>
          <p:cNvPr id="3" name="Straight Connector 2">
            <a:extLst>
              <a:ext uri="{FF2B5EF4-FFF2-40B4-BE49-F238E27FC236}">
                <a16:creationId xmlns:a16="http://schemas.microsoft.com/office/drawing/2014/main" id="{D5BFE434-E7FF-E87D-252C-AF74BCC752A2}"/>
              </a:ext>
            </a:extLst>
          </p:cNvPr>
          <p:cNvCxnSpPr/>
          <p:nvPr/>
        </p:nvCxnSpPr>
        <p:spPr>
          <a:xfrm flipH="1">
            <a:off x="4815235" y="1972575"/>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279741-3C08-8B56-F72A-141C4294DD06}"/>
              </a:ext>
            </a:extLst>
          </p:cNvPr>
          <p:cNvCxnSpPr>
            <a:cxnSpLocks/>
          </p:cNvCxnSpPr>
          <p:nvPr/>
        </p:nvCxnSpPr>
        <p:spPr>
          <a:xfrm>
            <a:off x="5166462" y="1972575"/>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7A17B4-97F2-6574-7BB3-298FCCA77DD8}"/>
              </a:ext>
            </a:extLst>
          </p:cNvPr>
          <p:cNvSpPr txBox="1"/>
          <p:nvPr/>
        </p:nvSpPr>
        <p:spPr>
          <a:xfrm>
            <a:off x="5312611" y="2517582"/>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0" name="TextBox 9">
            <a:extLst>
              <a:ext uri="{FF2B5EF4-FFF2-40B4-BE49-F238E27FC236}">
                <a16:creationId xmlns:a16="http://schemas.microsoft.com/office/drawing/2014/main" id="{063CE507-B1EF-E32B-208F-591A8B4D9B4E}"/>
              </a:ext>
            </a:extLst>
          </p:cNvPr>
          <p:cNvSpPr txBox="1"/>
          <p:nvPr/>
        </p:nvSpPr>
        <p:spPr>
          <a:xfrm>
            <a:off x="4529563" y="2517581"/>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nvGrpSpPr>
          <p:cNvPr id="15" name="Group 14">
            <a:extLst>
              <a:ext uri="{FF2B5EF4-FFF2-40B4-BE49-F238E27FC236}">
                <a16:creationId xmlns:a16="http://schemas.microsoft.com/office/drawing/2014/main" id="{3A9251B6-6530-5C54-B061-15152D85F866}"/>
              </a:ext>
            </a:extLst>
          </p:cNvPr>
          <p:cNvGrpSpPr/>
          <p:nvPr/>
        </p:nvGrpSpPr>
        <p:grpSpPr>
          <a:xfrm>
            <a:off x="5663284" y="1918343"/>
            <a:ext cx="566687" cy="402656"/>
            <a:chOff x="5566852" y="1918343"/>
            <a:chExt cx="1156869" cy="822006"/>
          </a:xfrm>
        </p:grpSpPr>
        <p:cxnSp>
          <p:nvCxnSpPr>
            <p:cNvPr id="11" name="Straight Connector 10">
              <a:extLst>
                <a:ext uri="{FF2B5EF4-FFF2-40B4-BE49-F238E27FC236}">
                  <a16:creationId xmlns:a16="http://schemas.microsoft.com/office/drawing/2014/main" id="{5EBA1BF6-50C4-B926-EE07-D786DCDDD6EF}"/>
                </a:ext>
              </a:extLst>
            </p:cNvPr>
            <p:cNvCxnSpPr/>
            <p:nvPr/>
          </p:nvCxnSpPr>
          <p:spPr>
            <a:xfrm flipH="1">
              <a:off x="5852524" y="1918343"/>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B22354-6892-D9A7-0E1A-6228D13D3B38}"/>
                </a:ext>
              </a:extLst>
            </p:cNvPr>
            <p:cNvCxnSpPr>
              <a:cxnSpLocks/>
            </p:cNvCxnSpPr>
            <p:nvPr/>
          </p:nvCxnSpPr>
          <p:spPr>
            <a:xfrm>
              <a:off x="6203751" y="1918343"/>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F080082-F1C6-60DA-7347-93635AB394CC}"/>
                </a:ext>
              </a:extLst>
            </p:cNvPr>
            <p:cNvSpPr txBox="1"/>
            <p:nvPr/>
          </p:nvSpPr>
          <p:spPr>
            <a:xfrm>
              <a:off x="6349900" y="2463350"/>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4" name="TextBox 13">
              <a:extLst>
                <a:ext uri="{FF2B5EF4-FFF2-40B4-BE49-F238E27FC236}">
                  <a16:creationId xmlns:a16="http://schemas.microsoft.com/office/drawing/2014/main" id="{7645D0E6-8F3F-3EA6-15CD-0A68B2F0295D}"/>
                </a:ext>
              </a:extLst>
            </p:cNvPr>
            <p:cNvSpPr txBox="1"/>
            <p:nvPr/>
          </p:nvSpPr>
          <p:spPr>
            <a:xfrm>
              <a:off x="5566852" y="2463349"/>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spTree>
    <p:extLst>
      <p:ext uri="{BB962C8B-B14F-4D97-AF65-F5344CB8AC3E}">
        <p14:creationId xmlns:p14="http://schemas.microsoft.com/office/powerpoint/2010/main" val="231512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12051-849C-0F4F-1855-25DC90517EA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0CFC4F-76EA-B1A7-BA60-3F71A6FFAD8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A3684A7-0C77-F9C6-6E57-0C04F04C7977}"/>
              </a:ext>
            </a:extLst>
          </p:cNvPr>
          <p:cNvPicPr>
            <a:picLocks noChangeAspect="1"/>
          </p:cNvPicPr>
          <p:nvPr/>
        </p:nvPicPr>
        <p:blipFill>
          <a:blip r:embed="rId2"/>
          <a:stretch>
            <a:fillRect/>
          </a:stretch>
        </p:blipFill>
        <p:spPr>
          <a:xfrm>
            <a:off x="0" y="-5729384"/>
            <a:ext cx="12192000" cy="73885360"/>
          </a:xfrm>
          <a:prstGeom prst="rect">
            <a:avLst/>
          </a:prstGeom>
        </p:spPr>
      </p:pic>
      <p:sp>
        <p:nvSpPr>
          <p:cNvPr id="6" name="Rectangle 5">
            <a:extLst>
              <a:ext uri="{FF2B5EF4-FFF2-40B4-BE49-F238E27FC236}">
                <a16:creationId xmlns:a16="http://schemas.microsoft.com/office/drawing/2014/main" id="{1BF774EC-A012-16E8-57AB-05AF2107DEA9}"/>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521A6E-2BE3-FA8B-EAA5-2F7FDDE65F35}"/>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40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F8CD-6ADA-1CF1-2CA0-A68C55BCBE2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263592F-0E3E-1067-EE0F-09D233F019E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50EE2B6-7839-BD7C-2D60-7B137CEE1582}"/>
              </a:ext>
            </a:extLst>
          </p:cNvPr>
          <p:cNvPicPr>
            <a:picLocks noChangeAspect="1"/>
          </p:cNvPicPr>
          <p:nvPr/>
        </p:nvPicPr>
        <p:blipFill>
          <a:blip r:embed="rId2"/>
          <a:stretch>
            <a:fillRect/>
          </a:stretch>
        </p:blipFill>
        <p:spPr>
          <a:xfrm>
            <a:off x="0" y="-7128234"/>
            <a:ext cx="12192000" cy="73885360"/>
          </a:xfrm>
          <a:prstGeom prst="rect">
            <a:avLst/>
          </a:prstGeom>
        </p:spPr>
      </p:pic>
      <p:sp>
        <p:nvSpPr>
          <p:cNvPr id="6" name="Rectangle 5">
            <a:extLst>
              <a:ext uri="{FF2B5EF4-FFF2-40B4-BE49-F238E27FC236}">
                <a16:creationId xmlns:a16="http://schemas.microsoft.com/office/drawing/2014/main" id="{72CA1716-B1E3-5A2C-160A-3078F99AA2F8}"/>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FD9B62-4D41-CF14-460F-AC97485A458E}"/>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58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9E0C-A9B1-CC49-CE4A-BB764777B7C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A2D8AA1-9568-7FB6-EA9D-003A8A219A37}"/>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2418D624-95DE-A0A5-90AB-E34D091BB9C4}"/>
              </a:ext>
            </a:extLst>
          </p:cNvPr>
          <p:cNvPicPr>
            <a:picLocks noChangeAspect="1"/>
          </p:cNvPicPr>
          <p:nvPr/>
        </p:nvPicPr>
        <p:blipFill>
          <a:blip r:embed="rId2"/>
          <a:stretch>
            <a:fillRect/>
          </a:stretch>
        </p:blipFill>
        <p:spPr>
          <a:xfrm>
            <a:off x="0" y="-9974380"/>
            <a:ext cx="12192000" cy="73885360"/>
          </a:xfrm>
          <a:prstGeom prst="rect">
            <a:avLst/>
          </a:prstGeom>
        </p:spPr>
      </p:pic>
      <p:sp>
        <p:nvSpPr>
          <p:cNvPr id="6" name="Rectangle 5">
            <a:extLst>
              <a:ext uri="{FF2B5EF4-FFF2-40B4-BE49-F238E27FC236}">
                <a16:creationId xmlns:a16="http://schemas.microsoft.com/office/drawing/2014/main" id="{1CFEE527-C9A9-DA03-C1A9-9AD8F1DF8B55}"/>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232BD3-9F37-7B40-7569-875C7BF76EDC}"/>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79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8337-C997-6BE9-44FF-6580F29394E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5C0809-C5AD-2203-AC3A-A7EACE538B78}"/>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CA02487E-EBC3-0818-AA8A-CED0CC70C713}"/>
              </a:ext>
            </a:extLst>
          </p:cNvPr>
          <p:cNvPicPr>
            <a:picLocks noChangeAspect="1"/>
          </p:cNvPicPr>
          <p:nvPr/>
        </p:nvPicPr>
        <p:blipFill>
          <a:blip r:embed="rId2"/>
          <a:stretch>
            <a:fillRect/>
          </a:stretch>
        </p:blipFill>
        <p:spPr>
          <a:xfrm>
            <a:off x="0" y="-10440663"/>
            <a:ext cx="12192000" cy="73885360"/>
          </a:xfrm>
          <a:prstGeom prst="rect">
            <a:avLst/>
          </a:prstGeom>
        </p:spPr>
      </p:pic>
      <p:sp>
        <p:nvSpPr>
          <p:cNvPr id="6" name="Rectangle 5">
            <a:extLst>
              <a:ext uri="{FF2B5EF4-FFF2-40B4-BE49-F238E27FC236}">
                <a16:creationId xmlns:a16="http://schemas.microsoft.com/office/drawing/2014/main" id="{5A28A284-43A8-E441-77E9-1F2B61070F1B}"/>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743746-A54A-F372-D8AB-0E69B07DDB28}"/>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EF3FE9-FC60-659E-B263-510A86FF5629}"/>
              </a:ext>
            </a:extLst>
          </p:cNvPr>
          <p:cNvSpPr/>
          <p:nvPr/>
        </p:nvSpPr>
        <p:spPr>
          <a:xfrm>
            <a:off x="7873772" y="6335485"/>
            <a:ext cx="96139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348150-0ED0-3283-FED8-368E73CB8CDD}"/>
              </a:ext>
            </a:extLst>
          </p:cNvPr>
          <p:cNvSpPr/>
          <p:nvPr/>
        </p:nvSpPr>
        <p:spPr>
          <a:xfrm>
            <a:off x="3488042" y="6473468"/>
            <a:ext cx="2173971" cy="224057"/>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9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25E1-29FC-1627-5EA1-5BED1E03B0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4647C9-24F2-8426-1A8A-8AF9606D0211}"/>
              </a:ext>
            </a:extLst>
          </p:cNvPr>
          <p:cNvSpPr txBox="1"/>
          <p:nvPr/>
        </p:nvSpPr>
        <p:spPr>
          <a:xfrm>
            <a:off x="2403540" y="3044279"/>
            <a:ext cx="7473192" cy="769441"/>
          </a:xfrm>
          <a:prstGeom prst="rect">
            <a:avLst/>
          </a:prstGeom>
          <a:noFill/>
        </p:spPr>
        <p:txBody>
          <a:bodyPr wrap="square" rtlCol="0">
            <a:spAutoFit/>
          </a:bodyPr>
          <a:lstStyle/>
          <a:p>
            <a:pPr algn="ctr"/>
            <a:r>
              <a:rPr lang="en-US" sz="4400" dirty="0"/>
              <a:t>Script Deterministic</a:t>
            </a:r>
          </a:p>
        </p:txBody>
      </p:sp>
      <p:cxnSp>
        <p:nvCxnSpPr>
          <p:cNvPr id="4" name="Straight Connector 3">
            <a:extLst>
              <a:ext uri="{FF2B5EF4-FFF2-40B4-BE49-F238E27FC236}">
                <a16:creationId xmlns:a16="http://schemas.microsoft.com/office/drawing/2014/main" id="{D5476F90-76E8-127F-8644-267B70D89D3B}"/>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92D9DCE-05A7-C9EB-C22F-84D5705CD49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F561800-32AC-64ED-8B4A-37223F6239E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pic>
        <p:nvPicPr>
          <p:cNvPr id="9" name="Picture 8">
            <a:extLst>
              <a:ext uri="{FF2B5EF4-FFF2-40B4-BE49-F238E27FC236}">
                <a16:creationId xmlns:a16="http://schemas.microsoft.com/office/drawing/2014/main" id="{7B352692-3C0F-955D-62F3-CBD178E943B2}"/>
              </a:ext>
            </a:extLst>
          </p:cNvPr>
          <p:cNvPicPr>
            <a:picLocks noChangeAspect="1"/>
          </p:cNvPicPr>
          <p:nvPr/>
        </p:nvPicPr>
        <p:blipFill>
          <a:blip r:embed="rId2"/>
          <a:stretch>
            <a:fillRect/>
          </a:stretch>
        </p:blipFill>
        <p:spPr>
          <a:xfrm>
            <a:off x="5095780" y="4529402"/>
            <a:ext cx="1488116" cy="1412577"/>
          </a:xfrm>
          <a:prstGeom prst="rect">
            <a:avLst/>
          </a:prstGeom>
        </p:spPr>
      </p:pic>
      <p:sp>
        <p:nvSpPr>
          <p:cNvPr id="8" name="TextBox 7">
            <a:extLst>
              <a:ext uri="{FF2B5EF4-FFF2-40B4-BE49-F238E27FC236}">
                <a16:creationId xmlns:a16="http://schemas.microsoft.com/office/drawing/2014/main" id="{A14E0972-30CB-35D3-3202-177E91839C2B}"/>
              </a:ext>
            </a:extLst>
          </p:cNvPr>
          <p:cNvSpPr txBox="1"/>
          <p:nvPr/>
        </p:nvSpPr>
        <p:spPr>
          <a:xfrm>
            <a:off x="6335615" y="4585618"/>
            <a:ext cx="90441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Focus AI</a:t>
            </a:r>
          </a:p>
        </p:txBody>
      </p:sp>
    </p:spTree>
    <p:extLst>
      <p:ext uri="{BB962C8B-B14F-4D97-AF65-F5344CB8AC3E}">
        <p14:creationId xmlns:p14="http://schemas.microsoft.com/office/powerpoint/2010/main" val="2263513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4FBB-66EB-79A0-FDDA-CC289D25E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C803AD-3CD9-FE10-DF81-29479402F6E6}"/>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D754360A-73CE-C817-A14E-6F87CFDB9C3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4D2F622-629F-282D-199D-C8E27E63DE67}"/>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12B4EA8-2AA3-2EE7-1F9B-1DB5076FF5D1}"/>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57552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5D52-02E5-636D-DE0B-A0FBB940CD1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B609AA-4FDB-C7B9-1727-788D8AF4928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F62E7F2-DF4E-F494-EEDB-0572902473CC}"/>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C750DD6C-A4B5-FEDF-8C50-4E9161B043C4}"/>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85A00E9-D24A-A8EF-3CFD-8E1D7ADAF2A9}"/>
              </a:ext>
            </a:extLst>
          </p:cNvPr>
          <p:cNvSpPr/>
          <p:nvPr/>
        </p:nvSpPr>
        <p:spPr>
          <a:xfrm>
            <a:off x="0" y="-1858123"/>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2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1877411" y="1999050"/>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F521-B715-FF34-24DD-2C21234B4E0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3E7161-DA81-DB0E-67AF-1F47144DEFD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5C868D63-997D-A272-C847-0DD29F8ED9BD}"/>
              </a:ext>
            </a:extLst>
          </p:cNvPr>
          <p:cNvPicPr>
            <a:picLocks noChangeAspect="1"/>
          </p:cNvPicPr>
          <p:nvPr/>
        </p:nvPicPr>
        <p:blipFill>
          <a:blip r:embed="rId2"/>
          <a:stretch>
            <a:fillRect/>
          </a:stretch>
        </p:blipFill>
        <p:spPr>
          <a:xfrm>
            <a:off x="0" y="-33839615"/>
            <a:ext cx="12192000" cy="73885360"/>
          </a:xfrm>
          <a:prstGeom prst="rect">
            <a:avLst/>
          </a:prstGeom>
        </p:spPr>
      </p:pic>
      <p:sp>
        <p:nvSpPr>
          <p:cNvPr id="6" name="Rectangle 5">
            <a:extLst>
              <a:ext uri="{FF2B5EF4-FFF2-40B4-BE49-F238E27FC236}">
                <a16:creationId xmlns:a16="http://schemas.microsoft.com/office/drawing/2014/main" id="{11E6D69B-E214-A056-AE14-116DBB7E7047}"/>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23A8521-8A39-0048-2767-34938F17B324}"/>
              </a:ext>
            </a:extLst>
          </p:cNvPr>
          <p:cNvSpPr/>
          <p:nvPr/>
        </p:nvSpPr>
        <p:spPr>
          <a:xfrm>
            <a:off x="5621077" y="5336307"/>
            <a:ext cx="120967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39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FDEE4-2575-EB5C-BA1B-BB955ABBCA9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D4CB86-A51B-18C6-513C-23BE0B1BC1D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B77EF0FA-1AAE-67BA-FF9E-364F3CE48DD2}"/>
              </a:ext>
            </a:extLst>
          </p:cNvPr>
          <p:cNvPicPr>
            <a:picLocks noChangeAspect="1"/>
          </p:cNvPicPr>
          <p:nvPr/>
        </p:nvPicPr>
        <p:blipFill>
          <a:blip r:embed="rId2"/>
          <a:stretch>
            <a:fillRect/>
          </a:stretch>
        </p:blipFill>
        <p:spPr>
          <a:xfrm>
            <a:off x="0" y="-66343002"/>
            <a:ext cx="12192000" cy="73885360"/>
          </a:xfrm>
          <a:prstGeom prst="rect">
            <a:avLst/>
          </a:prstGeom>
        </p:spPr>
      </p:pic>
      <p:sp>
        <p:nvSpPr>
          <p:cNvPr id="6" name="Rectangle 5">
            <a:extLst>
              <a:ext uri="{FF2B5EF4-FFF2-40B4-BE49-F238E27FC236}">
                <a16:creationId xmlns:a16="http://schemas.microsoft.com/office/drawing/2014/main" id="{F350B89C-0104-8069-3113-0832E4B1A3D2}"/>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015F6BF-F868-AA72-8E8E-E20296A6271D}"/>
              </a:ext>
            </a:extLst>
          </p:cNvPr>
          <p:cNvSpPr/>
          <p:nvPr/>
        </p:nvSpPr>
        <p:spPr>
          <a:xfrm>
            <a:off x="2980822" y="6444487"/>
            <a:ext cx="4843051"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21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rawing of a rectangular object with buttons&#10;&#10;AI-generated content may be incorrect.">
            <a:extLst>
              <a:ext uri="{FF2B5EF4-FFF2-40B4-BE49-F238E27FC236}">
                <a16:creationId xmlns:a16="http://schemas.microsoft.com/office/drawing/2014/main" id="{9B2E3196-27B4-A2D7-5D66-DA04F85C4281}"/>
              </a:ext>
            </a:extLst>
          </p:cNvPr>
          <p:cNvPicPr>
            <a:picLocks noChangeAspect="1"/>
          </p:cNvPicPr>
          <p:nvPr/>
        </p:nvPicPr>
        <p:blipFill>
          <a:blip r:embed="rId2"/>
          <a:stretch>
            <a:fillRect/>
          </a:stretch>
        </p:blipFill>
        <p:spPr>
          <a:xfrm>
            <a:off x="7624037" y="-1"/>
            <a:ext cx="4567963" cy="685194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3"/>
          <a:stretch>
            <a:fillRect/>
          </a:stretch>
        </p:blipFill>
        <p:spPr>
          <a:xfrm>
            <a:off x="8265934" y="689019"/>
            <a:ext cx="3359287" cy="5608835"/>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0D7F8-A486-5E51-97F7-16E981CB8961}"/>
              </a:ext>
            </a:extLst>
          </p:cNvPr>
          <p:cNvPicPr>
            <a:picLocks noChangeAspect="1"/>
          </p:cNvPicPr>
          <p:nvPr/>
        </p:nvPicPr>
        <p:blipFill>
          <a:blip r:embed="rId2"/>
          <a:stretch>
            <a:fillRect/>
          </a:stretch>
        </p:blipFill>
        <p:spPr>
          <a:xfrm>
            <a:off x="-1" y="-1"/>
            <a:ext cx="10361181" cy="6757291"/>
          </a:xfrm>
          <a:prstGeom prst="rect">
            <a:avLst/>
          </a:prstGeom>
        </p:spPr>
      </p:pic>
    </p:spTree>
    <p:extLst>
      <p:ext uri="{BB962C8B-B14F-4D97-AF65-F5344CB8AC3E}">
        <p14:creationId xmlns:p14="http://schemas.microsoft.com/office/powerpoint/2010/main" val="806278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1903A-5C81-CFD5-C55D-9869F51DE0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83AECF-1B09-662B-5251-3E5769C5496B}"/>
              </a:ext>
            </a:extLst>
          </p:cNvPr>
          <p:cNvSpPr txBox="1"/>
          <p:nvPr/>
        </p:nvSpPr>
        <p:spPr>
          <a:xfrm>
            <a:off x="224224" y="315585"/>
            <a:ext cx="3137975" cy="769441"/>
          </a:xfrm>
          <a:prstGeom prst="rect">
            <a:avLst/>
          </a:prstGeom>
          <a:noFill/>
        </p:spPr>
        <p:txBody>
          <a:bodyPr wrap="none" rtlCol="0">
            <a:spAutoFit/>
          </a:bodyPr>
          <a:lstStyle/>
          <a:p>
            <a:r>
              <a:rPr lang="en-US" sz="4400" dirty="0"/>
              <a:t>User Testing</a:t>
            </a:r>
          </a:p>
        </p:txBody>
      </p:sp>
    </p:spTree>
    <p:extLst>
      <p:ext uri="{BB962C8B-B14F-4D97-AF65-F5344CB8AC3E}">
        <p14:creationId xmlns:p14="http://schemas.microsoft.com/office/powerpoint/2010/main" val="231106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0"/>
            <a:ext cx="5257800" cy="6724918"/>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p>
          <a:p>
            <a:pPr algn="l">
              <a:buFont typeface="+mj-lt"/>
              <a:buAutoNum type="arabicPeriod"/>
            </a:pPr>
            <a:r>
              <a:rPr lang="en-US" sz="1100" b="0" i="0" dirty="0">
                <a:solidFill>
                  <a:srgbClr val="000000"/>
                </a:solidFill>
                <a:effectLst/>
                <a:latin typeface="-apple-system"/>
              </a:rPr>
              <a:t>LP (labeled praise)</a:t>
            </a:r>
          </a:p>
          <a:p>
            <a:pPr algn="l">
              <a:buFont typeface="+mj-lt"/>
              <a:buAutoNum type="arabicPeriod"/>
            </a:pPr>
            <a:r>
              <a:rPr lang="en-US" sz="1100" b="0" i="0" dirty="0">
                <a:solidFill>
                  <a:srgbClr val="000000"/>
                </a:solidFill>
                <a:effectLst/>
                <a:latin typeface="-apple-system"/>
              </a:rPr>
              <a:t>RF (reflect kid)</a:t>
            </a:r>
          </a:p>
          <a:p>
            <a:pPr algn="l">
              <a:buFont typeface="+mj-lt"/>
              <a:buAutoNum type="arabicPeriod"/>
            </a:pPr>
            <a:r>
              <a:rPr lang="en-US" sz="1100" b="0" i="0" dirty="0">
                <a:solidFill>
                  <a:srgbClr val="000000"/>
                </a:solidFill>
                <a:effectLst/>
                <a:latin typeface="-apple-system"/>
              </a:rPr>
              <a:t>BD (behavior description)</a:t>
            </a:r>
          </a:p>
          <a:p>
            <a:pPr algn="l">
              <a:buFont typeface="+mj-lt"/>
              <a:buAutoNum type="arabicPeriod"/>
            </a:pPr>
            <a:r>
              <a:rPr lang="en-US" sz="1100" b="0" i="0" dirty="0">
                <a:solidFill>
                  <a:srgbClr val="000000"/>
                </a:solidFill>
                <a:effectLst/>
                <a:latin typeface="-apple-system"/>
              </a:rPr>
              <a:t>TA (talk)</a:t>
            </a:r>
          </a:p>
          <a:p>
            <a:pPr algn="l">
              <a:buFont typeface="+mj-lt"/>
              <a:buAutoNum type="arabicPeriod"/>
            </a:pPr>
            <a:r>
              <a:rPr lang="en-US" sz="1100" dirty="0">
                <a:solidFill>
                  <a:srgbClr val="000000"/>
                </a:solidFill>
                <a:latin typeface="-apple-system"/>
              </a:rPr>
              <a:t> Config</a:t>
            </a:r>
            <a:endParaRPr lang="en-US" sz="1100" b="0" i="0" dirty="0">
              <a:solidFill>
                <a:srgbClr val="000000"/>
              </a:solidFill>
              <a:effectLst/>
              <a:latin typeface="-apple-system"/>
            </a:endParaRPr>
          </a:p>
          <a:p>
            <a:pPr algn="l">
              <a:buFont typeface="+mj-lt"/>
              <a:buAutoNum type="arabicPeriod"/>
            </a:pPr>
            <a:r>
              <a:rPr lang="en-US" sz="1100" b="0" i="0" dirty="0">
                <a:solidFill>
                  <a:srgbClr val="000000"/>
                </a:solidFill>
                <a:effectLst/>
                <a:latin typeface="-apple-system"/>
              </a:rPr>
              <a:t>UP (unlabeled praise)</a:t>
            </a:r>
          </a:p>
          <a:p>
            <a:pPr algn="l">
              <a:buFont typeface="+mj-lt"/>
              <a:buAutoNum type="arabicPeriod"/>
            </a:pPr>
            <a:r>
              <a:rPr lang="en-US" sz="1100" b="0" i="0" dirty="0">
                <a:solidFill>
                  <a:srgbClr val="000000"/>
                </a:solidFill>
                <a:effectLst/>
                <a:latin typeface="-apple-system"/>
              </a:rPr>
              <a:t>NTA (criticism)</a:t>
            </a:r>
          </a:p>
          <a:p>
            <a:pPr algn="l">
              <a:buFont typeface="+mj-lt"/>
              <a:buAutoNum type="arabicPeriod"/>
            </a:pPr>
            <a:r>
              <a:rPr lang="en-US" sz="1100" b="0" i="0" dirty="0">
                <a:solidFill>
                  <a:srgbClr val="000000"/>
                </a:solidFill>
                <a:effectLst/>
                <a:latin typeface="-apple-system"/>
              </a:rPr>
              <a:t>QU (question)</a:t>
            </a:r>
          </a:p>
          <a:p>
            <a:pPr algn="l">
              <a:buFont typeface="+mj-lt"/>
              <a:buAutoNum type="arabicPeriod"/>
            </a:pPr>
            <a:r>
              <a:rPr lang="en-US" sz="11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100" b="0" i="0" dirty="0">
                <a:solidFill>
                  <a:srgbClr val="000000"/>
                </a:solidFill>
                <a:effectLst/>
                <a:latin typeface="-apple-system"/>
              </a:rPr>
              <a:t> return</a:t>
            </a:r>
          </a:p>
          <a:p>
            <a:pPr algn="l">
              <a:buFont typeface="Arial" panose="020B0604020202020204" pitchFamily="34" charset="0"/>
              <a:buChar char="•"/>
            </a:pPr>
            <a:r>
              <a:rPr lang="en-US" sz="1100" b="0" i="0" dirty="0">
                <a:solidFill>
                  <a:srgbClr val="000000"/>
                </a:solidFill>
                <a:effectLst/>
                <a:latin typeface="-apple-system"/>
              </a:rPr>
              <a:t> undo last action</a:t>
            </a:r>
          </a:p>
          <a:p>
            <a:pPr algn="l">
              <a:buFont typeface="Arial" panose="020B0604020202020204" pitchFamily="34" charset="0"/>
              <a:buChar char="•"/>
            </a:pPr>
            <a:r>
              <a:rPr lang="en-US" sz="1100" b="0" i="0" dirty="0">
                <a:solidFill>
                  <a:srgbClr val="000000"/>
                </a:solidFill>
                <a:effectLst/>
                <a:latin typeface="-apple-system"/>
              </a:rPr>
              <a:t> cancel evaluation</a:t>
            </a:r>
          </a:p>
          <a:p>
            <a:pPr algn="l">
              <a:buFont typeface="Arial" panose="020B0604020202020204" pitchFamily="34" charset="0"/>
              <a:buChar char="•"/>
            </a:pPr>
            <a:r>
              <a:rPr lang="en-US" sz="1100" b="0" i="0" dirty="0">
                <a:solidFill>
                  <a:srgbClr val="000000"/>
                </a:solidFill>
                <a:effectLst/>
                <a:latin typeface="-apple-system"/>
              </a:rPr>
              <a:t> finish evaluation 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784</TotalTime>
  <Words>1090</Words>
  <Application>Microsoft Macintosh PowerPoint</Application>
  <PresentationFormat>Widescreen</PresentationFormat>
  <Paragraphs>100</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Aptos</vt:lpstr>
      <vt:lpstr>Aptos Display</vt:lpstr>
      <vt:lpstr>Arial</vt:lpstr>
      <vt:lpstr>Fira Code</vt:lpstr>
      <vt:lpstr>Freestyle Script</vt:lpstr>
      <vt:lpstr>Office Theme</vt:lpstr>
      <vt:lpstr>Hack-a-thon  for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Llewellyn Falco</cp:lastModifiedBy>
  <cp:revision>7</cp:revision>
  <dcterms:created xsi:type="dcterms:W3CDTF">2025-09-01T02:09:07Z</dcterms:created>
  <dcterms:modified xsi:type="dcterms:W3CDTF">2025-09-01T16:47:41Z</dcterms:modified>
</cp:coreProperties>
</file>